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445" r:id="rId3"/>
    <p:sldId id="443" r:id="rId4"/>
    <p:sldId id="444" r:id="rId5"/>
    <p:sldId id="447" r:id="rId6"/>
    <p:sldId id="448" r:id="rId7"/>
    <p:sldId id="464" r:id="rId8"/>
    <p:sldId id="449" r:id="rId9"/>
    <p:sldId id="465" r:id="rId10"/>
    <p:sldId id="450" r:id="rId11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AB8005"/>
    <a:srgbClr val="D09E00"/>
    <a:srgbClr val="191919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>
      <p:cViewPr varScale="1">
        <p:scale>
          <a:sx n="80" d="100"/>
          <a:sy n="80" d="100"/>
        </p:scale>
        <p:origin x="-145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2885D-C101-46B0-B528-52B27558D916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2CE65-1824-4CD7-BBA9-5C7DC111D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51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F45BD4-3E25-4865-A405-4145DF5C2D1B}" type="datetimeFigureOut">
              <a:rPr lang="cs-CZ" smtClean="0"/>
              <a:t>12.12.2014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57280D-6CDF-4BA6-BCF8-B149713D8AF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437112"/>
            <a:ext cx="8928992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cs-CZ" sz="4800" b="1" dirty="0" err="1" smtClean="0"/>
              <a:t>Ebixpedice</a:t>
            </a:r>
            <a:r>
              <a:rPr lang="cs-CZ" sz="4800" b="1" dirty="0" smtClean="0"/>
              <a:t> za úplným zatměním Slunce </a:t>
            </a:r>
          </a:p>
          <a:p>
            <a:pPr algn="ctr"/>
            <a:r>
              <a:rPr lang="cs-CZ" sz="4800" b="1" dirty="0" smtClean="0"/>
              <a:t>21. srpna 2017</a:t>
            </a:r>
          </a:p>
          <a:p>
            <a:pPr algn="ctr"/>
            <a:r>
              <a:rPr lang="cs-CZ" sz="4800" b="1" dirty="0" smtClean="0"/>
              <a:t>USA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26" y="69269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cs-CZ" sz="8800" dirty="0" err="1" smtClean="0"/>
              <a:t>Ebiklipsna</a:t>
            </a:r>
            <a:r>
              <a:rPr lang="cs-CZ" sz="8800" dirty="0" smtClean="0"/>
              <a:t> 2017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49571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rgbClr val="0000FF"/>
                </a:solidFill>
              </a:rPr>
              <a:t>Plán </a:t>
            </a:r>
            <a:r>
              <a:rPr lang="cs-CZ" sz="4800" b="1" dirty="0" err="1" smtClean="0">
                <a:solidFill>
                  <a:srgbClr val="0000FF"/>
                </a:solidFill>
              </a:rPr>
              <a:t>ebixpedice</a:t>
            </a:r>
            <a:endParaRPr lang="cs-CZ" sz="4800" b="1" dirty="0" smtClean="0">
              <a:solidFill>
                <a:srgbClr val="0000FF"/>
              </a:solidFill>
            </a:endParaRPr>
          </a:p>
          <a:p>
            <a:endParaRPr lang="cs-CZ" sz="3200" b="1" dirty="0">
              <a:solidFill>
                <a:srgbClr val="0000FF"/>
              </a:solidFill>
            </a:endParaRPr>
          </a:p>
          <a:p>
            <a:r>
              <a:rPr lang="cs-CZ" sz="3200" b="1" dirty="0" smtClean="0">
                <a:solidFill>
                  <a:srgbClr val="0000FF"/>
                </a:solidFill>
              </a:rPr>
              <a:t>Náklady:</a:t>
            </a:r>
          </a:p>
          <a:p>
            <a:r>
              <a:rPr lang="cs-CZ" sz="3200" b="1" dirty="0" smtClean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letenka (16 – 19 tisíc Kč)</a:t>
            </a:r>
          </a:p>
          <a:p>
            <a:r>
              <a:rPr lang="cs-CZ" sz="20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zapůjčení auta ($1800/pobyt pro 4 osoby </a:t>
            </a:r>
            <a:r>
              <a:rPr lang="cs-CZ" sz="2000" b="1" dirty="0">
                <a:solidFill>
                  <a:srgbClr val="0000FF"/>
                </a:solidFill>
              </a:rPr>
              <a:t>= </a:t>
            </a:r>
            <a:r>
              <a:rPr lang="cs-CZ" sz="2000" b="1" dirty="0" smtClean="0">
                <a:solidFill>
                  <a:srgbClr val="0000FF"/>
                </a:solidFill>
              </a:rPr>
              <a:t>$450/osoba </a:t>
            </a:r>
            <a:r>
              <a:rPr lang="cs-CZ" sz="2000" b="1" dirty="0">
                <a:solidFill>
                  <a:srgbClr val="0000FF"/>
                </a:solidFill>
              </a:rPr>
              <a:t>)</a:t>
            </a:r>
            <a:endParaRPr lang="cs-CZ" sz="2000" b="1" dirty="0" smtClean="0">
              <a:solidFill>
                <a:srgbClr val="0000FF"/>
              </a:solidFill>
            </a:endParaRPr>
          </a:p>
          <a:p>
            <a:r>
              <a:rPr lang="cs-CZ" sz="20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		(benzín cca $400/auto </a:t>
            </a:r>
            <a:r>
              <a:rPr lang="cs-CZ" sz="2000" b="1" dirty="0">
                <a:solidFill>
                  <a:srgbClr val="0000FF"/>
                </a:solidFill>
              </a:rPr>
              <a:t>= </a:t>
            </a:r>
            <a:r>
              <a:rPr lang="cs-CZ" sz="2000" b="1" dirty="0" smtClean="0">
                <a:solidFill>
                  <a:srgbClr val="0000FF"/>
                </a:solidFill>
              </a:rPr>
              <a:t>$100/osoba) </a:t>
            </a:r>
          </a:p>
          <a:p>
            <a:pPr>
              <a:tabLst>
                <a:tab pos="895350" algn="l"/>
                <a:tab pos="2333625" algn="l"/>
              </a:tabLst>
            </a:pPr>
            <a:r>
              <a:rPr lang="cs-CZ" sz="20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ubytování	2x hotel Salt </a:t>
            </a:r>
            <a:r>
              <a:rPr lang="cs-CZ" sz="2000" b="1" dirty="0" err="1" smtClean="0">
                <a:solidFill>
                  <a:srgbClr val="0000FF"/>
                </a:solidFill>
              </a:rPr>
              <a:t>Lake</a:t>
            </a:r>
            <a:r>
              <a:rPr lang="cs-CZ" sz="2000" b="1" dirty="0" smtClean="0">
                <a:solidFill>
                  <a:srgbClr val="0000FF"/>
                </a:solidFill>
              </a:rPr>
              <a:t> City ($90/noc pro 4 osoby </a:t>
            </a:r>
          </a:p>
          <a:p>
            <a:pPr>
              <a:tabLst>
                <a:tab pos="895350" algn="l"/>
                <a:tab pos="2333625" algn="l"/>
              </a:tabLst>
            </a:pPr>
            <a:r>
              <a:rPr lang="cs-CZ" sz="2000" b="1" dirty="0" smtClean="0">
                <a:solidFill>
                  <a:srgbClr val="0000FF"/>
                </a:solidFill>
              </a:rPr>
              <a:t>			= $45/osoba </a:t>
            </a:r>
            <a:r>
              <a:rPr lang="cs-CZ" sz="2000" b="1" dirty="0">
                <a:solidFill>
                  <a:srgbClr val="0000FF"/>
                </a:solidFill>
              </a:rPr>
              <a:t>)</a:t>
            </a:r>
            <a:endParaRPr lang="cs-CZ" sz="2000" b="1" dirty="0" smtClean="0">
              <a:solidFill>
                <a:srgbClr val="0000FF"/>
              </a:solidFill>
            </a:endParaRPr>
          </a:p>
          <a:p>
            <a:pPr>
              <a:tabLst>
                <a:tab pos="895350" algn="l"/>
                <a:tab pos="2333625" algn="l"/>
              </a:tabLst>
            </a:pPr>
            <a:r>
              <a:rPr lang="cs-CZ" sz="20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	cca 5x motel ($50 - 70/noc </a:t>
            </a:r>
            <a:r>
              <a:rPr lang="cs-CZ" sz="2000" b="1" dirty="0">
                <a:solidFill>
                  <a:srgbClr val="0000FF"/>
                </a:solidFill>
              </a:rPr>
              <a:t>pro 4 osoby </a:t>
            </a:r>
            <a:r>
              <a:rPr lang="cs-CZ" sz="2000" b="1" dirty="0" smtClean="0">
                <a:solidFill>
                  <a:srgbClr val="0000FF"/>
                </a:solidFill>
              </a:rPr>
              <a:t/>
            </a:r>
            <a:br>
              <a:rPr lang="cs-CZ" sz="2000" b="1" dirty="0" smtClean="0">
                <a:solidFill>
                  <a:srgbClr val="0000FF"/>
                </a:solidFill>
              </a:rPr>
            </a:br>
            <a:r>
              <a:rPr lang="cs-CZ" sz="2000" b="1" dirty="0" smtClean="0">
                <a:solidFill>
                  <a:srgbClr val="0000FF"/>
                </a:solidFill>
              </a:rPr>
              <a:t>			= $50-70/osoba </a:t>
            </a:r>
            <a:r>
              <a:rPr lang="cs-CZ" sz="2000" b="1" dirty="0">
                <a:solidFill>
                  <a:srgbClr val="0000FF"/>
                </a:solidFill>
              </a:rPr>
              <a:t>)</a:t>
            </a:r>
            <a:endParaRPr lang="cs-CZ" sz="2000" b="1" dirty="0" smtClean="0">
              <a:solidFill>
                <a:srgbClr val="0000FF"/>
              </a:solidFill>
            </a:endParaRPr>
          </a:p>
          <a:p>
            <a:pPr>
              <a:tabLst>
                <a:tab pos="895350" algn="l"/>
                <a:tab pos="2333625" algn="l"/>
              </a:tabLst>
            </a:pPr>
            <a:r>
              <a:rPr lang="cs-CZ" sz="2000" b="1" dirty="0">
                <a:solidFill>
                  <a:srgbClr val="0000FF"/>
                </a:solidFill>
              </a:rPr>
              <a:t>		pronájem domu </a:t>
            </a:r>
            <a:r>
              <a:rPr lang="cs-CZ" sz="2000" b="1" dirty="0" smtClean="0">
                <a:solidFill>
                  <a:srgbClr val="0000FF"/>
                </a:solidFill>
              </a:rPr>
              <a:t>($</a:t>
            </a:r>
            <a:r>
              <a:rPr lang="cs-CZ" sz="2000" b="1" dirty="0">
                <a:solidFill>
                  <a:srgbClr val="0000FF"/>
                </a:solidFill>
              </a:rPr>
              <a:t>1500/týden = </a:t>
            </a:r>
            <a:r>
              <a:rPr lang="cs-CZ" sz="2000" b="1" dirty="0" smtClean="0">
                <a:solidFill>
                  <a:srgbClr val="0000FF"/>
                </a:solidFill>
              </a:rPr>
              <a:t>$100/osoba) </a:t>
            </a:r>
          </a:p>
          <a:p>
            <a:pPr>
              <a:tabLst>
                <a:tab pos="895350" algn="l"/>
                <a:tab pos="2333625" algn="l"/>
              </a:tabLst>
            </a:pPr>
            <a:r>
              <a:rPr lang="cs-CZ" sz="2000" b="1" dirty="0" smtClean="0">
                <a:solidFill>
                  <a:srgbClr val="0000FF"/>
                </a:solidFill>
              </a:rPr>
              <a:t>	vstupné do Národních parků $80/auto </a:t>
            </a:r>
            <a:r>
              <a:rPr lang="cs-CZ" sz="2000" b="1" dirty="0">
                <a:solidFill>
                  <a:srgbClr val="0000FF"/>
                </a:solidFill>
              </a:rPr>
              <a:t>= </a:t>
            </a:r>
            <a:r>
              <a:rPr lang="cs-CZ" sz="2000" b="1" dirty="0" smtClean="0">
                <a:solidFill>
                  <a:srgbClr val="0000FF"/>
                </a:solidFill>
              </a:rPr>
              <a:t>$20/osoba</a:t>
            </a:r>
          </a:p>
          <a:p>
            <a:pPr>
              <a:tabLst>
                <a:tab pos="895350" algn="l"/>
                <a:tab pos="2333625" algn="l"/>
              </a:tabLst>
            </a:pPr>
            <a:r>
              <a:rPr lang="cs-CZ" sz="20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jídlo	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r>
              <a:rPr lang="cs-CZ" sz="2000" b="1" dirty="0" smtClean="0">
                <a:solidFill>
                  <a:srgbClr val="0000FF"/>
                </a:solidFill>
              </a:rPr>
              <a:t>cca $200/osoba</a:t>
            </a:r>
          </a:p>
          <a:p>
            <a:r>
              <a:rPr lang="cs-CZ" sz="2000" b="1" dirty="0">
                <a:solidFill>
                  <a:srgbClr val="0000FF"/>
                </a:solidFill>
              </a:rPr>
              <a:t>	</a:t>
            </a:r>
          </a:p>
          <a:p>
            <a:r>
              <a:rPr lang="cs-CZ" sz="3200" b="1" dirty="0" smtClean="0">
                <a:solidFill>
                  <a:srgbClr val="0000FF"/>
                </a:solidFill>
              </a:rPr>
              <a:t>Celkem: cca 30 000 - 40 000,- Kč</a:t>
            </a:r>
            <a:endParaRPr lang="cs-CZ" b="1" dirty="0">
              <a:solidFill>
                <a:srgbClr val="0000FF"/>
              </a:solidFill>
            </a:endParaRPr>
          </a:p>
          <a:p>
            <a:endParaRPr lang="cs-CZ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fbctq\Documents\Ebicykl\Ebiklipsna 2017\Pictures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8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8145" y="5554028"/>
            <a:ext cx="311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Pás zatmění v roce 1999 nás těsně minul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707904" y="5301208"/>
            <a:ext cx="1656184" cy="39517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92080" y="975212"/>
            <a:ext cx="311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Pás zatmění v roce 2017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39752" y="1159878"/>
            <a:ext cx="2952328" cy="46892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32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fbctq\Documents\Ebicykl\Ebiklipsna 2017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620688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Nejdelší trvání zatmění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572000" y="990020"/>
            <a:ext cx="432048" cy="1934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92080" y="1484784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6600"/>
                </a:solidFill>
              </a:rPr>
              <a:t>Největší zatmění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32040" y="1854116"/>
            <a:ext cx="1282352" cy="1286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ffbctq\Documents\Ebicykl\Ebiklipsna 2017\Pictures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"/>
            <a:ext cx="9144000" cy="68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692696"/>
            <a:ext cx="311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Pás totality zatmění 2017 neprochází národním parkem </a:t>
            </a:r>
            <a:r>
              <a:rPr lang="cs-CZ" b="1" dirty="0" err="1" smtClean="0">
                <a:solidFill>
                  <a:srgbClr val="0000FF"/>
                </a:solidFill>
              </a:rPr>
              <a:t>Yellowstone</a:t>
            </a:r>
            <a:endParaRPr lang="cs-CZ" b="1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6448" y="4437112"/>
            <a:ext cx="311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Prochází ale národním parkem Grand </a:t>
            </a:r>
            <a:r>
              <a:rPr lang="cs-CZ" b="1" dirty="0" err="1" smtClean="0">
                <a:solidFill>
                  <a:srgbClr val="0000FF"/>
                </a:solidFill>
              </a:rPr>
              <a:t>Teton</a:t>
            </a:r>
            <a:r>
              <a:rPr lang="cs-CZ" b="1" dirty="0" smtClean="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2046" y="639633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Wyoming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195736" y="3212976"/>
            <a:ext cx="237626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9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00FF"/>
                </a:solidFill>
              </a:rPr>
              <a:t>Plán </a:t>
            </a:r>
            <a:r>
              <a:rPr lang="cs-CZ" sz="6000" b="1" dirty="0" err="1" smtClean="0">
                <a:solidFill>
                  <a:srgbClr val="0000FF"/>
                </a:solidFill>
              </a:rPr>
              <a:t>Ebixpedice</a:t>
            </a:r>
            <a:r>
              <a:rPr lang="cs-CZ" sz="60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cs-CZ" sz="6000" b="1" dirty="0" smtClean="0">
                <a:solidFill>
                  <a:srgbClr val="0000FF"/>
                </a:solidFill>
              </a:rPr>
              <a:t>za úplným zatměním Slunce</a:t>
            </a:r>
          </a:p>
          <a:p>
            <a:pPr algn="ctr"/>
            <a:r>
              <a:rPr lang="cs-CZ" sz="6000" b="1" dirty="0" smtClean="0">
                <a:solidFill>
                  <a:srgbClr val="0000FF"/>
                </a:solidFill>
              </a:rPr>
              <a:t> s návštěvou přírodních krás západu USA</a:t>
            </a:r>
          </a:p>
          <a:p>
            <a:endParaRPr lang="cs-CZ" b="1" dirty="0">
              <a:solidFill>
                <a:srgbClr val="0000FF"/>
              </a:solidFill>
            </a:endParaRPr>
          </a:p>
          <a:p>
            <a:endParaRPr lang="cs-CZ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4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rgbClr val="0000FF"/>
                </a:solidFill>
              </a:rPr>
              <a:t>Plán </a:t>
            </a:r>
            <a:r>
              <a:rPr lang="cs-CZ" sz="4800" b="1" dirty="0" err="1" smtClean="0">
                <a:solidFill>
                  <a:srgbClr val="0000FF"/>
                </a:solidFill>
              </a:rPr>
              <a:t>ebixpedice</a:t>
            </a:r>
            <a:endParaRPr lang="cs-CZ" sz="4800" b="1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Datum: 12. 8. 2017, So – 26. 8. 2017, So</a:t>
            </a:r>
          </a:p>
          <a:p>
            <a:endParaRPr lang="cs-CZ" sz="2800" b="1" dirty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Zatmění Slunce: 21. 8. 2017, Pondělí</a:t>
            </a:r>
          </a:p>
          <a:p>
            <a:endParaRPr lang="cs-CZ" sz="2800" b="1" dirty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Přílet: 12. 8. 2017, Praha – Salt </a:t>
            </a:r>
            <a:r>
              <a:rPr lang="cs-CZ" sz="2800" b="1" dirty="0" err="1" smtClean="0">
                <a:solidFill>
                  <a:srgbClr val="0000FF"/>
                </a:solidFill>
              </a:rPr>
              <a:t>Lake</a:t>
            </a:r>
            <a:r>
              <a:rPr lang="cs-CZ" sz="2800" b="1" dirty="0" smtClean="0">
                <a:solidFill>
                  <a:srgbClr val="0000FF"/>
                </a:solidFill>
              </a:rPr>
              <a:t> City (Utah)</a:t>
            </a:r>
          </a:p>
          <a:p>
            <a:r>
              <a:rPr lang="cs-CZ" sz="3200" b="1" dirty="0">
                <a:solidFill>
                  <a:srgbClr val="0000FF"/>
                </a:solidFill>
              </a:rPr>
              <a:t>	</a:t>
            </a:r>
            <a:r>
              <a:rPr lang="cs-CZ" sz="3200" b="1" dirty="0" smtClean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vypůjčení aut</a:t>
            </a:r>
          </a:p>
          <a:p>
            <a:r>
              <a:rPr lang="cs-CZ" sz="20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	ubytování v hotelu</a:t>
            </a:r>
          </a:p>
          <a:p>
            <a:endParaRPr lang="cs-CZ" sz="2000" b="1" dirty="0" smtClean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r>
              <a:rPr lang="cs-CZ" sz="2800" b="1" dirty="0" smtClean="0">
                <a:solidFill>
                  <a:srgbClr val="0000FF"/>
                </a:solidFill>
              </a:rPr>
              <a:t>– 5. den:</a:t>
            </a:r>
          </a:p>
          <a:p>
            <a:r>
              <a:rPr lang="cs-CZ" sz="3200" b="1" dirty="0">
                <a:solidFill>
                  <a:srgbClr val="0000FF"/>
                </a:solidFill>
              </a:rPr>
              <a:t>	</a:t>
            </a:r>
            <a:r>
              <a:rPr lang="cs-CZ" sz="3200" b="1" dirty="0" smtClean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Velké Solné jezero</a:t>
            </a:r>
          </a:p>
          <a:p>
            <a:r>
              <a:rPr lang="cs-CZ" sz="20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	Národní parky v Utahu (</a:t>
            </a:r>
            <a:r>
              <a:rPr lang="cs-CZ" sz="2000" b="1" dirty="0" err="1" smtClean="0">
                <a:solidFill>
                  <a:srgbClr val="0000FF"/>
                </a:solidFill>
              </a:rPr>
              <a:t>Zion</a:t>
            </a:r>
            <a:r>
              <a:rPr lang="cs-CZ" sz="2000" b="1" dirty="0" smtClean="0">
                <a:solidFill>
                  <a:srgbClr val="0000FF"/>
                </a:solidFill>
              </a:rPr>
              <a:t>, </a:t>
            </a:r>
            <a:r>
              <a:rPr lang="cs-CZ" sz="2000" b="1" dirty="0" err="1" smtClean="0">
                <a:solidFill>
                  <a:srgbClr val="0000FF"/>
                </a:solidFill>
              </a:rPr>
              <a:t>Bryce</a:t>
            </a:r>
            <a:r>
              <a:rPr lang="cs-CZ" sz="2000" b="1" dirty="0" smtClean="0">
                <a:solidFill>
                  <a:srgbClr val="0000FF"/>
                </a:solidFill>
              </a:rPr>
              <a:t>, </a:t>
            </a:r>
            <a:r>
              <a:rPr lang="cs-CZ" sz="2000" b="1" dirty="0" err="1" smtClean="0">
                <a:solidFill>
                  <a:srgbClr val="0000FF"/>
                </a:solidFill>
              </a:rPr>
              <a:t>Capitol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r>
              <a:rPr lang="cs-CZ" sz="2000" b="1" dirty="0" err="1" smtClean="0">
                <a:solidFill>
                  <a:srgbClr val="0000FF"/>
                </a:solidFill>
              </a:rPr>
              <a:t>Reef</a:t>
            </a:r>
            <a:r>
              <a:rPr lang="cs-CZ" sz="2000" b="1" dirty="0" smtClean="0">
                <a:solidFill>
                  <a:srgbClr val="0000FF"/>
                </a:solidFill>
              </a:rPr>
              <a:t>, 			</a:t>
            </a:r>
            <a:r>
              <a:rPr lang="cs-CZ" sz="2000" b="1" dirty="0" err="1" smtClean="0">
                <a:solidFill>
                  <a:srgbClr val="0000FF"/>
                </a:solidFill>
              </a:rPr>
              <a:t>Canyonlands</a:t>
            </a:r>
            <a:r>
              <a:rPr lang="cs-CZ" sz="2000" b="1" dirty="0" smtClean="0">
                <a:solidFill>
                  <a:srgbClr val="0000FF"/>
                </a:solidFill>
              </a:rPr>
              <a:t>, </a:t>
            </a:r>
            <a:r>
              <a:rPr lang="cs-CZ" sz="2000" b="1" dirty="0" err="1" smtClean="0">
                <a:solidFill>
                  <a:srgbClr val="0000FF"/>
                </a:solidFill>
              </a:rPr>
              <a:t>Arches</a:t>
            </a:r>
            <a:r>
              <a:rPr lang="cs-CZ" sz="2000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cs-CZ" sz="3200" b="1" dirty="0">
                <a:solidFill>
                  <a:srgbClr val="0000FF"/>
                </a:solidFill>
              </a:rPr>
              <a:t>	</a:t>
            </a:r>
            <a:r>
              <a:rPr lang="cs-CZ" sz="3200" b="1" dirty="0" smtClean="0">
                <a:solidFill>
                  <a:srgbClr val="0000FF"/>
                </a:solidFill>
              </a:rPr>
              <a:t>	</a:t>
            </a:r>
            <a:endParaRPr lang="cs-CZ" sz="2000" b="1" dirty="0">
              <a:solidFill>
                <a:srgbClr val="0000FF"/>
              </a:solidFill>
            </a:endParaRPr>
          </a:p>
          <a:p>
            <a:endParaRPr lang="cs-CZ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fbctq\Pictures\14-11-30 USA mapy\P1110211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78" y="-4418"/>
            <a:ext cx="5148000" cy="6862417"/>
          </a:xfrm>
          <a:prstGeom prst="rect">
            <a:avLst/>
          </a:prstGeom>
          <a:noFill/>
          <a:extLst/>
        </p:spPr>
      </p:pic>
      <p:sp>
        <p:nvSpPr>
          <p:cNvPr id="6" name="Right Arrow 5"/>
          <p:cNvSpPr/>
          <p:nvPr/>
        </p:nvSpPr>
        <p:spPr>
          <a:xfrm>
            <a:off x="2376736" y="5859710"/>
            <a:ext cx="576064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Zion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0542" y="-4418"/>
            <a:ext cx="147409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Utah</a:t>
            </a:r>
            <a:endParaRPr lang="cs-CZ" sz="4000" b="1" dirty="0"/>
          </a:p>
        </p:txBody>
      </p:sp>
      <p:sp>
        <p:nvSpPr>
          <p:cNvPr id="16" name="Right Arrow 15"/>
          <p:cNvSpPr/>
          <p:nvPr/>
        </p:nvSpPr>
        <p:spPr>
          <a:xfrm>
            <a:off x="2952800" y="5445224"/>
            <a:ext cx="728464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Bryce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63904" y="4653136"/>
            <a:ext cx="1152112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Capitol</a:t>
            </a:r>
            <a:r>
              <a:rPr lang="cs-CZ" sz="1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Reef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860032" y="4797152"/>
            <a:ext cx="1224136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Canyonlands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436096" y="4077072"/>
            <a:ext cx="832664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Arches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236860" y="548680"/>
            <a:ext cx="1152112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Promontory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55776" y="1754932"/>
            <a:ext cx="1373459" cy="30591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Salt </a:t>
            </a:r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Lake</a:t>
            </a:r>
            <a:r>
              <a:rPr lang="cs-CZ" sz="1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City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ffbctq\Documents\Ebicykl\Ebiklipsna 2017\Pictures\Canyonlands\284px-CanyonlandsNP_GreenRiverOverl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36" y="5536814"/>
            <a:ext cx="1988429" cy="13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fbctq\Documents\Ebicykl\Ebiklipsna 2017\Pictures\Capitol Reef\220px-Capitol_Reef_-_Hickman_Brid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" y="2542977"/>
            <a:ext cx="2122174" cy="15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fbctq\Documents\Ebicykl\Ebiklipsna 2017\Pictures\Arches\284px-The_Organ_at_Arches_National_Park_Utah_Correct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78" y="4227794"/>
            <a:ext cx="2003722" cy="13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ffbctq\Documents\Ebicykl\Ebiklipsna 2017\Pictures\Capitol Reef\284px-Cassidy_Arch,_Capitol_Reef_National_Par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" y="949596"/>
            <a:ext cx="2123728" cy="15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fbctq\Documents\Ebicykl\Ebiklipsna 2017\Pictures\Arches\Balanced Rock Composite Star tra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36" y="0"/>
            <a:ext cx="1988429" cy="29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fbctq\Documents\Ebicykl\Ebiklipsna 2017\Pictures\Canyonlands\canyonlands_sunse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" y="5445224"/>
            <a:ext cx="2117508" cy="14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fbctq\Documents\Ebicykl\Ebiklipsna 2017\Pictures\Zion\zion_3_emerald_pool_19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34608"/>
            <a:ext cx="2123729" cy="13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fbctq\Documents\Ebicykl\Ebiklipsna 2017\Pictures\Promontory\stažený soubo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" y="-15775"/>
            <a:ext cx="2185697" cy="13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78" y="2723010"/>
            <a:ext cx="2003722" cy="150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9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79" y="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rgbClr val="0000FF"/>
                </a:solidFill>
              </a:rPr>
              <a:t>Plán </a:t>
            </a:r>
            <a:r>
              <a:rPr lang="cs-CZ" sz="4800" b="1" dirty="0" err="1" smtClean="0">
                <a:solidFill>
                  <a:srgbClr val="0000FF"/>
                </a:solidFill>
              </a:rPr>
              <a:t>ebixpedice</a:t>
            </a:r>
            <a:endParaRPr lang="cs-CZ" sz="4800" b="1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6. den: </a:t>
            </a:r>
            <a:endParaRPr lang="cs-CZ" sz="2800" b="1" dirty="0">
              <a:solidFill>
                <a:srgbClr val="0000FF"/>
              </a:solidFill>
            </a:endParaRPr>
          </a:p>
          <a:p>
            <a:r>
              <a:rPr lang="cs-CZ" sz="2000" b="1" dirty="0" smtClean="0">
                <a:solidFill>
                  <a:srgbClr val="0000FF"/>
                </a:solidFill>
              </a:rPr>
              <a:t>	Přesun do Wyomingu (autem)</a:t>
            </a:r>
          </a:p>
          <a:p>
            <a:r>
              <a:rPr lang="cs-CZ" sz="20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Ubytování (pronajatý dům na cca 5-7 dní)</a:t>
            </a:r>
          </a:p>
          <a:p>
            <a:endParaRPr lang="cs-CZ" sz="2800" b="1" dirty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7 – 12.den:</a:t>
            </a:r>
          </a:p>
          <a:p>
            <a:r>
              <a:rPr lang="cs-CZ" sz="32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Národní parky: </a:t>
            </a:r>
            <a:r>
              <a:rPr lang="cs-CZ" sz="2000" b="1" dirty="0" err="1" smtClean="0">
                <a:solidFill>
                  <a:srgbClr val="0000FF"/>
                </a:solidFill>
              </a:rPr>
              <a:t>Yellowstone</a:t>
            </a:r>
            <a:r>
              <a:rPr lang="cs-CZ" sz="2000" b="1" dirty="0" smtClean="0">
                <a:solidFill>
                  <a:srgbClr val="0000FF"/>
                </a:solidFill>
              </a:rPr>
              <a:t>, Grand </a:t>
            </a:r>
            <a:r>
              <a:rPr lang="cs-CZ" sz="2000" b="1" dirty="0" err="1" smtClean="0">
                <a:solidFill>
                  <a:srgbClr val="0000FF"/>
                </a:solidFill>
              </a:rPr>
              <a:t>Teton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r>
              <a:rPr lang="cs-CZ" sz="2000" b="1" dirty="0">
                <a:solidFill>
                  <a:srgbClr val="0000FF"/>
                </a:solidFill>
              </a:rPr>
              <a:t>(</a:t>
            </a:r>
            <a:r>
              <a:rPr lang="cs-CZ" sz="2000" b="1" dirty="0" smtClean="0">
                <a:solidFill>
                  <a:srgbClr val="0000FF"/>
                </a:solidFill>
              </a:rPr>
              <a:t>autem, pěšky)</a:t>
            </a:r>
            <a:endParaRPr lang="cs-CZ" sz="2000" b="1" dirty="0">
              <a:solidFill>
                <a:srgbClr val="0000FF"/>
              </a:solidFill>
            </a:endParaRPr>
          </a:p>
          <a:p>
            <a:r>
              <a:rPr lang="cs-CZ" sz="2000" b="1" dirty="0" smtClean="0">
                <a:solidFill>
                  <a:srgbClr val="0000FF"/>
                </a:solidFill>
              </a:rPr>
              <a:t>	Pozorování úplného zatmění Slunce (21. 8. 2017)</a:t>
            </a:r>
          </a:p>
          <a:p>
            <a:r>
              <a:rPr lang="cs-CZ" sz="2000" b="1" dirty="0" smtClean="0">
                <a:solidFill>
                  <a:srgbClr val="0000FF"/>
                </a:solidFill>
              </a:rPr>
              <a:t>	</a:t>
            </a:r>
            <a:r>
              <a:rPr lang="cs-CZ" sz="2000" b="1" dirty="0" err="1" smtClean="0">
                <a:solidFill>
                  <a:srgbClr val="0000FF"/>
                </a:solidFill>
              </a:rPr>
              <a:t>Devil's</a:t>
            </a:r>
            <a:r>
              <a:rPr lang="cs-CZ" sz="2000" b="1" dirty="0" smtClean="0">
                <a:solidFill>
                  <a:srgbClr val="0000FF"/>
                </a:solidFill>
              </a:rPr>
              <a:t> Tower</a:t>
            </a:r>
          </a:p>
          <a:p>
            <a:endParaRPr lang="cs-CZ" sz="2800" b="1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13. den: 25. 8. 2017, Pátek</a:t>
            </a:r>
          </a:p>
          <a:p>
            <a:r>
              <a:rPr lang="cs-CZ" sz="32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Návrat do Salt </a:t>
            </a:r>
            <a:r>
              <a:rPr lang="cs-CZ" sz="2000" b="1" dirty="0" err="1" smtClean="0">
                <a:solidFill>
                  <a:srgbClr val="0000FF"/>
                </a:solidFill>
              </a:rPr>
              <a:t>Lake</a:t>
            </a:r>
            <a:r>
              <a:rPr lang="cs-CZ" sz="2000" b="1" dirty="0" smtClean="0">
                <a:solidFill>
                  <a:srgbClr val="0000FF"/>
                </a:solidFill>
              </a:rPr>
              <a:t> City, ubytování v hotelu</a:t>
            </a:r>
          </a:p>
          <a:p>
            <a:r>
              <a:rPr lang="cs-CZ" sz="20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po cestě návštěva </a:t>
            </a:r>
            <a:r>
              <a:rPr lang="cs-CZ" sz="2000" b="1" dirty="0" err="1" smtClean="0">
                <a:solidFill>
                  <a:srgbClr val="0000FF"/>
                </a:solidFill>
              </a:rPr>
              <a:t>Promontory</a:t>
            </a:r>
            <a:r>
              <a:rPr lang="cs-CZ" sz="2000" b="1" dirty="0">
                <a:solidFill>
                  <a:srgbClr val="0000FF"/>
                </a:solidFill>
              </a:rPr>
              <a:t>, </a:t>
            </a:r>
            <a:r>
              <a:rPr lang="cs-CZ" sz="2000" b="1" dirty="0" err="1">
                <a:solidFill>
                  <a:srgbClr val="0000FF"/>
                </a:solidFill>
              </a:rPr>
              <a:t>Golden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r>
              <a:rPr lang="cs-CZ" sz="2000" b="1" dirty="0" err="1" smtClean="0">
                <a:solidFill>
                  <a:srgbClr val="0000FF"/>
                </a:solidFill>
              </a:rPr>
              <a:t>Spike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r>
              <a:rPr lang="cs-CZ" sz="2000" b="1" dirty="0" err="1">
                <a:solidFill>
                  <a:srgbClr val="0000FF"/>
                </a:solidFill>
              </a:rPr>
              <a:t>Naťl</a:t>
            </a:r>
            <a:r>
              <a:rPr lang="cs-CZ" sz="2000" b="1" dirty="0">
                <a:solidFill>
                  <a:srgbClr val="0000FF"/>
                </a:solidFill>
              </a:rPr>
              <a:t>. </a:t>
            </a:r>
            <a:r>
              <a:rPr lang="cs-CZ" sz="2000" b="1" dirty="0" err="1" smtClean="0">
                <a:solidFill>
                  <a:srgbClr val="0000FF"/>
                </a:solidFill>
              </a:rPr>
              <a:t>Site</a:t>
            </a:r>
            <a:endParaRPr lang="cs-CZ" sz="2000" b="1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14. </a:t>
            </a:r>
            <a:r>
              <a:rPr lang="cs-CZ" sz="2800" b="1" dirty="0">
                <a:solidFill>
                  <a:srgbClr val="0000FF"/>
                </a:solidFill>
              </a:rPr>
              <a:t>den: </a:t>
            </a:r>
            <a:r>
              <a:rPr lang="cs-CZ" sz="2800" b="1" dirty="0" smtClean="0">
                <a:solidFill>
                  <a:srgbClr val="0000FF"/>
                </a:solidFill>
              </a:rPr>
              <a:t>26. </a:t>
            </a:r>
            <a:r>
              <a:rPr lang="cs-CZ" sz="2800" b="1" dirty="0">
                <a:solidFill>
                  <a:srgbClr val="0000FF"/>
                </a:solidFill>
              </a:rPr>
              <a:t>8. 2017, </a:t>
            </a:r>
            <a:r>
              <a:rPr lang="cs-CZ" sz="2800" b="1" dirty="0" smtClean="0">
                <a:solidFill>
                  <a:srgbClr val="0000FF"/>
                </a:solidFill>
              </a:rPr>
              <a:t>Sobota</a:t>
            </a:r>
            <a:endParaRPr lang="cs-CZ" sz="2800" b="1" dirty="0">
              <a:solidFill>
                <a:srgbClr val="0000FF"/>
              </a:solidFill>
            </a:endParaRPr>
          </a:p>
          <a:p>
            <a:r>
              <a:rPr lang="cs-CZ" sz="3200" b="1" dirty="0">
                <a:solidFill>
                  <a:srgbClr val="0000FF"/>
                </a:solidFill>
              </a:rPr>
              <a:t>	</a:t>
            </a:r>
            <a:r>
              <a:rPr lang="cs-CZ" sz="2000" b="1" dirty="0" smtClean="0">
                <a:solidFill>
                  <a:srgbClr val="0000FF"/>
                </a:solidFill>
              </a:rPr>
              <a:t>Vrácení aut</a:t>
            </a:r>
          </a:p>
          <a:p>
            <a:r>
              <a:rPr lang="cs-CZ" sz="2000" b="1" dirty="0" smtClean="0">
                <a:solidFill>
                  <a:srgbClr val="0000FF"/>
                </a:solidFill>
              </a:rPr>
              <a:t>	Odlet do Prahy</a:t>
            </a:r>
            <a:endParaRPr lang="cs-CZ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fbctq\Pictures\14-11-30 USA mapy\P1110210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2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8184" y="0"/>
            <a:ext cx="291414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Wyoming</a:t>
            </a:r>
            <a:endParaRPr lang="cs-CZ" sz="4000" b="1" dirty="0"/>
          </a:p>
        </p:txBody>
      </p:sp>
      <p:sp>
        <p:nvSpPr>
          <p:cNvPr id="16" name="Right Arrow 15"/>
          <p:cNvSpPr/>
          <p:nvPr/>
        </p:nvSpPr>
        <p:spPr>
          <a:xfrm>
            <a:off x="3851920" y="4221088"/>
            <a:ext cx="1160512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Devil's</a:t>
            </a:r>
            <a:r>
              <a:rPr lang="cs-CZ" sz="1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Gate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6715" y="1972469"/>
            <a:ext cx="1152112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Grand </a:t>
            </a:r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Teton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1754" y="736933"/>
            <a:ext cx="1224136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Yellowstone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660232" y="815440"/>
            <a:ext cx="1336720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Devil's</a:t>
            </a:r>
            <a:r>
              <a:rPr lang="cs-CZ" sz="1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Tower</a:t>
            </a:r>
            <a:endParaRPr lang="cs-CZ" sz="1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ffbctq\Documents\Ebicykl\Ebiklipsna 2017\Pictures\Devils tower\220px-Devils_Tower_1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74" y="1241603"/>
            <a:ext cx="1679926" cy="112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fbctq\Documents\Ebicykl\Ebiklipsna 2017\Pictures\Grand Teton\220px-Oxbow_Bend_outlook_in_the_Grand_Teton_National_P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" y="2935590"/>
            <a:ext cx="1837582" cy="13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ffbctq\Documents\Ebicykl\Ebiklipsna 2017\Pictures\Yellowstone\800px-Beehive_Geyser_Erupt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48" y="0"/>
            <a:ext cx="1866020" cy="139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fbctq\Documents\Ebicykl\Ebiklipsna 2017\Pictures\220px-Stella_Lake_Great_Bas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77" y="5595499"/>
            <a:ext cx="1868016" cy="124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fbctq\Documents\Ebicykl\Ebiklipsna 2017\Pictures\Yellowstone\220px-Grand_prismatic_spr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" y="4221088"/>
            <a:ext cx="179913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fbctq\Documents\Ebicykl\Ebiklipsna 2017\Pictures\Yellowstone\220px-Bison_near_a_hot_spring_in_Yellowston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"/>
            <a:ext cx="2088232" cy="14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2408</TotalTime>
  <Words>133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Ebiklipsna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 Semiconductor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Miroslav Janata</dc:creator>
  <cp:lastModifiedBy>Miroslav Janata</cp:lastModifiedBy>
  <cp:revision>95</cp:revision>
  <dcterms:created xsi:type="dcterms:W3CDTF">2013-12-07T17:14:34Z</dcterms:created>
  <dcterms:modified xsi:type="dcterms:W3CDTF">2014-12-12T22:25:18Z</dcterms:modified>
</cp:coreProperties>
</file>